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0" name="Shape 60"/>
          <p:cNvGrpSpPr/>
          <p:nvPr/>
        </p:nvGrpSpPr>
        <p:grpSpPr>
          <a:xfrm>
            <a:off y="1000670" x="-11"/>
            <a:ext cy="3087224" cx="7314320"/>
            <a:chOff y="1378676" x="-11"/>
            <a:chExt cy="4116299" cx="7314320"/>
          </a:xfrm>
        </p:grpSpPr>
        <p:sp>
          <p:nvSpPr>
            <p:cNvPr id="61" name="Shape 61"/>
            <p:cNvSpPr/>
            <p:nvPr/>
          </p:nvSpPr>
          <p:spPr>
            <a:xfrm flipH="1">
              <a:off y="1378676" x="-11"/>
              <a:ext cy="4116299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y="1378676" x="187809"/>
              <a:ext cy="4116299" cx="71264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y="1699932" x="685800"/>
            <a:ext cy="1000499" cx="6400799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y="2700338" x="685800"/>
            <a:ext cy="675299" cx="64007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6" name="Shape 66"/>
          <p:cNvGrpSpPr/>
          <p:nvPr/>
        </p:nvGrpSpPr>
        <p:grpSpPr>
          <a:xfrm>
            <a:off y="-9140" x="-13"/>
            <a:ext cy="1209421" cx="8005727"/>
            <a:chOff y="-12187" x="-13"/>
            <a:chExt cy="1161900" cx="8005727"/>
          </a:xfrm>
        </p:grpSpPr>
        <p:sp>
          <p:nvSpPr>
            <p:cNvPr id="67" name="Shape 67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278516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y="1278513" x="456245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y="1278513" x="4648200"/>
            <a:ext cy="36303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y="-9140" x="-13"/>
            <a:ext cy="1209421" cx="8005727"/>
            <a:chOff y="-12187" x="-13"/>
            <a:chExt cy="1161900" cx="8005727"/>
          </a:xfrm>
        </p:grpSpPr>
        <p:sp>
          <p:nvSpPr>
            <p:cNvPr id="75" name="Shape 75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79" name="Shape 79"/>
          <p:cNvGrpSpPr/>
          <p:nvPr/>
        </p:nvGrpSpPr>
        <p:grpSpPr>
          <a:xfrm>
            <a:off y="-9140" x="-13"/>
            <a:ext cy="1209421" cx="8005727"/>
            <a:chOff y="-12187" x="-13"/>
            <a:chExt cy="1161900" cx="8005727"/>
          </a:xfrm>
        </p:grpSpPr>
        <p:sp>
          <p:nvSpPr>
            <p:cNvPr id="80" name="Shape 80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/>
        </p:nvSpPr>
        <p:spPr>
          <a:xfrm flipH="1">
            <a:off y="4623760" x="8964665"/>
            <a:ext cy="521400" cx="1878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y="4623760" x="3866777"/>
            <a:ext cy="521400" cx="50979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623760" x="3866812"/>
            <a:ext cy="521400" cx="50979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-70" x="33867"/>
            <a:ext cy="2107677" cx="3409812"/>
            <a:chOff y="1493" x="0"/>
            <a:chExt cy="2810236" cx="3409812"/>
          </a:xfrm>
        </p:grpSpPr>
        <p:cxnSp>
          <p:nvCxnSpPr>
            <p:cNvPr id="6" name="Shape 6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200150" x="457200"/>
            <a:ext cy="33945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y="3035893" x="5734187"/>
            <a:ext cy="2107677" cx="3409812"/>
            <a:chOff y="1493" x="0"/>
            <a:chExt cy="2810236" cx="3409812"/>
          </a:xfrm>
        </p:grpSpPr>
        <p:cxnSp>
          <p:nvCxnSpPr>
            <p:cNvPr id="34" name="Shape 34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1699932" x="685800"/>
            <a:ext cy="1000499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Evaluating Proxy Caching Algorithms in Mobile Environments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2700338" x="685800"/>
            <a:ext cy="675299" cx="6400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400" lang="en"/>
              <a:t>Mallika Ghurye, Aditi Sharma, Sruthi Shyamsunder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y="1115091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As the content on the web grows,an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important technique to reduce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bandwidth consumption is web caching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rtl="0" lvl="0" indent="-3429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Today many networks have hierarchies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of proxy caches which interact to reduce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the traffic on the internet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rtl="0" lvl="0" indent="-3429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Advantages: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Reduces bandwidth needs and cost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Faster delivery of Web objects to the end user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Benefits the user,the service provider and the website owner 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Reduces load on the website servers</a:t>
            </a: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Basic Idea-Web Caching 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705100" x="5004400"/>
            <a:ext cy="2273899" cx="38857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y="1278516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Web Caching Approach not applicable to mobile devices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Mobile Computing Challenges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Limited caching capabilities on device (memory and power consumption constraints)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Variable but lower bandwidth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Loss of connectivity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Solutions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Caching at a Proxy Server (lower latency)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Effective Cache Replacement Algorithms (LRU, LFU, HLRU)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Proactive Caching (Prefetching and collecting data in advance)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Collaborative Caching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Need for Mobile Caching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Project Overview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776625" x="748750"/>
            <a:ext cy="867174" cx="867174"/>
          </a:xfrm>
          <a:prstGeom prst="rect">
            <a:avLst/>
          </a:prstGeom>
        </p:spPr>
      </p:pic>
      <p:pic>
        <p:nvPicPr>
          <p:cNvPr id="110" name="Shape 11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426125" x="863875"/>
            <a:ext cy="867174" cx="867174"/>
          </a:xfrm>
          <a:prstGeom prst="rect">
            <a:avLst/>
          </a:prstGeom>
        </p:spPr>
      </p:pic>
      <p:cxnSp>
        <p:nvCxnSpPr>
          <p:cNvPr id="111" name="Shape 111"/>
          <p:cNvCxnSpPr>
            <a:stCxn id="109" idx="3"/>
          </p:cNvCxnSpPr>
          <p:nvPr/>
        </p:nvCxnSpPr>
        <p:spPr>
          <a:xfrm>
            <a:off y="2210212" x="1615924"/>
            <a:ext cy="212399" cx="11420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12" name="Shape 112"/>
          <p:cNvCxnSpPr>
            <a:stCxn id="110" idx="3"/>
          </p:cNvCxnSpPr>
          <p:nvPr/>
        </p:nvCxnSpPr>
        <p:spPr>
          <a:xfrm rot="10800000" flipH="1">
            <a:off y="3379412" x="1731049"/>
            <a:ext cy="480299" cx="1051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13" name="Shape 113"/>
          <p:cNvSpPr/>
          <p:nvPr/>
        </p:nvSpPr>
        <p:spPr>
          <a:xfrm>
            <a:off y="1553000" x="2894750"/>
            <a:ext cy="2306699" cx="2745599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14" name="Shape 114"/>
          <p:cNvCxnSpPr/>
          <p:nvPr/>
        </p:nvCxnSpPr>
        <p:spPr>
          <a:xfrm>
            <a:off y="2814275" x="5753910"/>
            <a:ext cy="6000" cx="954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15" name="Shape 115"/>
          <p:cNvSpPr/>
          <p:nvPr/>
        </p:nvSpPr>
        <p:spPr>
          <a:xfrm>
            <a:off y="2208425" x="6822350"/>
            <a:ext cy="1217700" cx="1776599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INTERNET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2504300" x="5660287"/>
            <a:ext cy="404100" cx="1142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Cache Miss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y="1702075" x="1709525"/>
            <a:ext cy="583800" cx="954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Video Request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y="3741325" x="1868525"/>
            <a:ext cy="404100" cx="954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rgbClr val="000000"/>
              </a:buClr>
              <a:buSzPct val="91666"/>
              <a:buFont typeface="Arial"/>
              <a:buNone/>
            </a:pPr>
            <a:r>
              <a:rPr sz="1200" lang="en"/>
              <a:t>Video Request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cxnSp>
        <p:nvCxnSpPr>
          <p:cNvPr id="119" name="Shape 119"/>
          <p:cNvCxnSpPr/>
          <p:nvPr/>
        </p:nvCxnSpPr>
        <p:spPr>
          <a:xfrm rot="10800000">
            <a:off y="2130050" x="2969374"/>
            <a:ext cy="0" cx="757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0" name="Shape 120"/>
          <p:cNvSpPr txBox="1"/>
          <p:nvPr/>
        </p:nvSpPr>
        <p:spPr>
          <a:xfrm>
            <a:off y="3417500" x="2896400"/>
            <a:ext cy="404100" cx="867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Laptop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y="2628225" x="726425"/>
            <a:ext cy="583800" cx="1142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/>
              <a:t>Android User 1 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y="4325025" x="919375"/>
            <a:ext cy="583800" cx="1018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Android User 2</a:t>
            </a:r>
          </a:p>
        </p:txBody>
      </p:sp>
      <p:sp>
        <p:nvSpPr>
          <p:cNvPr id="123" name="Shape 123"/>
          <p:cNvSpPr/>
          <p:nvPr/>
        </p:nvSpPr>
        <p:spPr>
          <a:xfrm>
            <a:off y="2064737" x="3789876"/>
            <a:ext cy="1013999" cx="1675800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 txBox="1"/>
          <p:nvPr/>
        </p:nvSpPr>
        <p:spPr>
          <a:xfrm>
            <a:off y="2743125" x="3779550"/>
            <a:ext cy="212399" cx="67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Cache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1776625" x="2893625"/>
            <a:ext cy="212399" cx="1018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Response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2104012" x="2893625"/>
            <a:ext cy="212399" cx="1018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Cache Hit</a:t>
            </a:r>
          </a:p>
        </p:txBody>
      </p:sp>
      <p:cxnSp>
        <p:nvCxnSpPr>
          <p:cNvPr id="127" name="Shape 127"/>
          <p:cNvCxnSpPr/>
          <p:nvPr/>
        </p:nvCxnSpPr>
        <p:spPr>
          <a:xfrm>
            <a:off y="2955525" x="2964575"/>
            <a:ext cy="11400" cx="781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8" name="Shape 128"/>
          <p:cNvSpPr txBox="1"/>
          <p:nvPr/>
        </p:nvSpPr>
        <p:spPr>
          <a:xfrm>
            <a:off y="2665475" x="2973050"/>
            <a:ext cy="148800" cx="622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Query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1175416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n">
                <a:solidFill>
                  <a:srgbClr val="000000"/>
                </a:solidFill>
              </a:rPr>
              <a:t>History Based Least Recently Used Algorithm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The ’hist’ parameter defines the time of the past reference to the object.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 hist(x,h)={ ti if there are h-1 references between the times ti and tn;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		     0 otherwise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		   }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where t1, t2,....tn are time of request r1,r2,...rn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If there are many objects with hist=0, the LRU is used to purge objects from the cache. The HLRU will replace objects with the maximum hist value.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Some of the parameters that the HLRU hold are: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>
                <a:solidFill>
                  <a:srgbClr val="000000"/>
                </a:solidFill>
              </a:rPr>
              <a:t>OldAccessTime (first time of access) 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>
                <a:solidFill>
                  <a:srgbClr val="000000"/>
                </a:solidFill>
              </a:rPr>
              <a:t>NewTimeAccess(last time access)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>
                <a:solidFill>
                  <a:srgbClr val="000000"/>
                </a:solidFill>
              </a:rPr>
              <a:t>positionInFile(position of object in the file)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>
                <a:solidFill>
                  <a:srgbClr val="000000"/>
                </a:solidFill>
              </a:rPr>
              <a:t>Maintain a linked list of all access times. </a:t>
            </a: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Cache Replacement Algorithm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y="1278516" x="457200"/>
            <a:ext cy="3630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Setting up Laptop as a proxy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000000"/>
                </a:solidFill>
              </a:rPr>
              <a:t>Setting will be similar to how things work in an enterprise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000000"/>
                </a:solidFill>
              </a:rPr>
              <a:t>Proxy servers are a central machine with an internet connection where other machines connect and use the Internet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000000"/>
                </a:solidFill>
              </a:rPr>
              <a:t>The proxy will share its data with other machine, in our case mobile nodes 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>
                <a:solidFill>
                  <a:srgbClr val="000000"/>
                </a:solidFill>
              </a:rPr>
              <a:t>If the requested data is not found in the mobile’s browser, it places a request to the laptop which is set up as proxy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0" name="Shape 140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Implementation Details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200" lang="en"/>
              <a:t>Android Video Streaming Application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1278525" x="457200"/>
            <a:ext cy="3630300" cx="547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302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600" lang="en">
                <a:solidFill>
                  <a:srgbClr val="000000"/>
                </a:solidFill>
              </a:rPr>
              <a:t>Create a Video Streaming Application using Android Libraries</a:t>
            </a:r>
          </a:p>
          <a:p>
            <a:pPr rtl="0" lvl="1" indent="-3302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600" lang="en">
                <a:solidFill>
                  <a:srgbClr val="000000"/>
                </a:solidFill>
              </a:rPr>
              <a:t>Goal: Stream Video Files to visualize low latency due to caching</a:t>
            </a:r>
          </a:p>
          <a:p>
            <a:pPr rtl="0" lvl="1" indent="-3302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600" lang="en">
                <a:solidFill>
                  <a:srgbClr val="000000"/>
                </a:solidFill>
              </a:rPr>
              <a:t>Tools: Eclipse/Android Studio, Android libraries</a:t>
            </a:r>
          </a:p>
          <a:p>
            <a:pPr rtl="0" lvl="1" indent="-3302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600" lang="en">
                <a:solidFill>
                  <a:srgbClr val="000000"/>
                </a:solidFill>
              </a:rPr>
              <a:t>Process will consist of the following two steps</a:t>
            </a:r>
          </a:p>
          <a:p>
            <a:pPr rtl="0" lvl="2" indent="-330200" marL="137160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1600" lang="en">
                <a:solidFill>
                  <a:srgbClr val="000000"/>
                </a:solidFill>
              </a:rPr>
              <a:t>Use the VideoView Class to play video files</a:t>
            </a:r>
          </a:p>
          <a:p>
            <a:pPr rtl="0" lvl="2" indent="-330200" marL="1371600">
              <a:spcBef>
                <a:spcPts val="0"/>
              </a:spcBef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1600" lang="en">
                <a:solidFill>
                  <a:srgbClr val="000000"/>
                </a:solidFill>
              </a:rPr>
              <a:t>Video is streamed using the video address (URI) </a:t>
            </a:r>
          </a:p>
          <a:p>
            <a:pPr lvl="1" indent="-3302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600" lang="en">
                <a:solidFill>
                  <a:srgbClr val="000000"/>
                </a:solidFill>
              </a:rPr>
              <a:t>Alternatively the MediaPlayer Class and Activity Class could also be used to create the application.</a:t>
            </a:r>
          </a:p>
        </p:txBody>
      </p:sp>
      <p:pic>
        <p:nvPicPr>
          <p:cNvPr id="147" name="Shape 14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47275" x="6036900"/>
            <a:ext cy="3360925" cx="19018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y="1259866" x="457200"/>
            <a:ext cy="3630300" cx="8229600"/>
          </a:xfrm>
          <a:prstGeom prst="rect">
            <a:avLst/>
          </a:prstGeom>
          <a:ln w="9525" cap="flat">
            <a:solidFill>
              <a:srgbClr val="AB010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Collaborative Caching Technique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rtl="0" lvl="0" indent="-342900" marL="45720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We plan to implement a collaborative caching technique which is similar to a ‘tit-for-tat’ mechanism</a:t>
            </a:r>
          </a:p>
          <a:p>
            <a:pPr rtl="0" lvl="0" indent="-342900" marL="45720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A mobile node is entitled to access the cache information only if it first agree to share its own cache content with the proxy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53" name="Shape 153"/>
          <p:cNvSpPr txBox="1"/>
          <p:nvPr>
            <p:ph type="title"/>
          </p:nvPr>
        </p:nvSpPr>
        <p:spPr>
          <a:xfrm>
            <a:off y="101100" x="457200"/>
            <a:ext cy="10139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Extended Implementation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